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0" r:id="rId6"/>
    <p:sldId id="288" r:id="rId7"/>
    <p:sldId id="289" r:id="rId8"/>
    <p:sldId id="290" r:id="rId9"/>
    <p:sldId id="272" r:id="rId10"/>
    <p:sldId id="273" r:id="rId11"/>
    <p:sldId id="274" r:id="rId12"/>
    <p:sldId id="275" r:id="rId13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2A2B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D7133-6048-4ACA-A98F-B267207A6506}" type="datetimeFigureOut">
              <a:rPr lang="nl-BE" smtClean="0"/>
              <a:t>11/02/2021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97BDE-CF5B-40AF-83AA-EDC475F9277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639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E8449-7537-4541-B5BF-AC48D211B235}" type="datetimeFigureOut">
              <a:rPr lang="nl-BE" smtClean="0"/>
              <a:t>11/02/2021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233BB-D6B8-40D2-B153-0C4452C5DC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3929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233BB-D6B8-40D2-B153-0C4452C5DCF7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70401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233BB-D6B8-40D2-B153-0C4452C5DCF7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62875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233BB-D6B8-40D2-B153-0C4452C5DCF7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36278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233BB-D6B8-40D2-B153-0C4452C5DCF7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21278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233BB-D6B8-40D2-B153-0C4452C5DCF7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1985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233BB-D6B8-40D2-B153-0C4452C5DCF7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06002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233BB-D6B8-40D2-B153-0C4452C5DCF7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03907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233BB-D6B8-40D2-B153-0C4452C5DCF7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47579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233BB-D6B8-40D2-B153-0C4452C5DCF7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10120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68223-A699-47B1-B2BB-3AECD628A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9542" y="1451430"/>
            <a:ext cx="10072913" cy="2888343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1683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V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68223-A699-47B1-B2BB-3AECD628A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6971" y="1630363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8CA6E0-8BA7-48F3-A42D-7DA60963AA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6971" y="41100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8471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D94E1-F704-4F8D-9CCD-45E57B658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114"/>
            <a:ext cx="10515600" cy="9869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E5376-FAB6-41DF-9B85-3060E0385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444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Title_1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B451CF1E-4466-4648-8D2B-6450103D3FA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4709" y="555850"/>
            <a:ext cx="10958592" cy="5749416"/>
          </a:xfrm>
          <a:custGeom>
            <a:avLst/>
            <a:gdLst>
              <a:gd name="connsiteX0" fmla="*/ 0 w 10525853"/>
              <a:gd name="connsiteY0" fmla="*/ 0 h 5746299"/>
              <a:gd name="connsiteX1" fmla="*/ 10525853 w 10525853"/>
              <a:gd name="connsiteY1" fmla="*/ 0 h 5746299"/>
              <a:gd name="connsiteX2" fmla="*/ 10525853 w 10525853"/>
              <a:gd name="connsiteY2" fmla="*/ 3371399 h 5746299"/>
              <a:gd name="connsiteX3" fmla="*/ 10525853 w 10525853"/>
              <a:gd name="connsiteY3" fmla="*/ 5350474 h 5746299"/>
              <a:gd name="connsiteX4" fmla="*/ 10525853 w 10525853"/>
              <a:gd name="connsiteY4" fmla="*/ 5364162 h 5746299"/>
              <a:gd name="connsiteX5" fmla="*/ 10524473 w 10525853"/>
              <a:gd name="connsiteY5" fmla="*/ 5364162 h 5746299"/>
              <a:gd name="connsiteX6" fmla="*/ 10517811 w 10525853"/>
              <a:gd name="connsiteY6" fmla="*/ 5430247 h 5746299"/>
              <a:gd name="connsiteX7" fmla="*/ 10130028 w 10525853"/>
              <a:gd name="connsiteY7" fmla="*/ 5746299 h 5746299"/>
              <a:gd name="connsiteX8" fmla="*/ 4821089 w 10525853"/>
              <a:gd name="connsiteY8" fmla="*/ 5746299 h 5746299"/>
              <a:gd name="connsiteX9" fmla="*/ 4821089 w 10525853"/>
              <a:gd name="connsiteY9" fmla="*/ 5364162 h 5746299"/>
              <a:gd name="connsiteX10" fmla="*/ 4816840 w 10525853"/>
              <a:gd name="connsiteY10" fmla="*/ 5364162 h 5746299"/>
              <a:gd name="connsiteX11" fmla="*/ 4816840 w 10525853"/>
              <a:gd name="connsiteY11" fmla="*/ 5746134 h 5746299"/>
              <a:gd name="connsiteX12" fmla="*/ 365 w 10525853"/>
              <a:gd name="connsiteY12" fmla="*/ 5746134 h 5746299"/>
              <a:gd name="connsiteX13" fmla="*/ 365 w 10525853"/>
              <a:gd name="connsiteY13" fmla="*/ 5364162 h 5746299"/>
              <a:gd name="connsiteX14" fmla="*/ 0 w 10525853"/>
              <a:gd name="connsiteY14" fmla="*/ 5364162 h 5746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525853" h="5746299">
                <a:moveTo>
                  <a:pt x="0" y="0"/>
                </a:moveTo>
                <a:lnTo>
                  <a:pt x="10525853" y="0"/>
                </a:lnTo>
                <a:lnTo>
                  <a:pt x="10525853" y="3371399"/>
                </a:lnTo>
                <a:lnTo>
                  <a:pt x="10525853" y="5350474"/>
                </a:lnTo>
                <a:lnTo>
                  <a:pt x="10525853" y="5364162"/>
                </a:lnTo>
                <a:lnTo>
                  <a:pt x="10524473" y="5364162"/>
                </a:lnTo>
                <a:lnTo>
                  <a:pt x="10517811" y="5430247"/>
                </a:lnTo>
                <a:cubicBezTo>
                  <a:pt x="10480902" y="5610617"/>
                  <a:pt x="10321310" y="5746299"/>
                  <a:pt x="10130028" y="5746299"/>
                </a:cubicBezTo>
                <a:lnTo>
                  <a:pt x="4821089" y="5746299"/>
                </a:lnTo>
                <a:lnTo>
                  <a:pt x="4821089" y="5364162"/>
                </a:lnTo>
                <a:lnTo>
                  <a:pt x="4816840" y="5364162"/>
                </a:lnTo>
                <a:lnTo>
                  <a:pt x="4816840" y="5746134"/>
                </a:lnTo>
                <a:lnTo>
                  <a:pt x="365" y="5746134"/>
                </a:lnTo>
                <a:lnTo>
                  <a:pt x="365" y="5364162"/>
                </a:lnTo>
                <a:lnTo>
                  <a:pt x="0" y="536416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7744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18A42-BE4D-48D6-828A-3C7600E7F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200" y="5706000"/>
            <a:ext cx="8812800" cy="763200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55B00E-2488-4038-B4EF-91917F4631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00800" y="1915200"/>
            <a:ext cx="2959200" cy="3106800"/>
          </a:xfrm>
        </p:spPr>
        <p:txBody>
          <a:bodyPr anchor="ctr" anchorCtr="1">
            <a:noAutofit/>
          </a:bodyPr>
          <a:lstStyle>
            <a:lvl1pPr>
              <a:defRPr sz="287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1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6950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C3397-9ECB-41D7-BB28-79330B9B4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200" y="3430800"/>
            <a:ext cx="8762400" cy="1857600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D119F6-06EF-4B2E-BB92-F63E5175E4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7200" y="684000"/>
            <a:ext cx="1699200" cy="1857600"/>
          </a:xfrm>
        </p:spPr>
        <p:txBody>
          <a:bodyPr anchor="ctr" anchorCtr="1">
            <a:noAutofit/>
          </a:bodyPr>
          <a:lstStyle>
            <a:lvl1pPr>
              <a:defRPr sz="16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A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6446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FDEAC3-4E34-470F-8364-B60ADD1CF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5EF2B7-2CE5-4DD3-9E6B-D838BBD4C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6853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8" r:id="rId3"/>
    <p:sldLayoutId id="2147483670" r:id="rId4"/>
    <p:sldLayoutId id="2147483671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rt.be/vrtnws/nl/2020/12/08/factcheckers-test-met-verloren-portefeuille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718F40-7637-4A33-8ED1-D4D694517A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048" y="1451430"/>
            <a:ext cx="11111822" cy="2888343"/>
          </a:xfrm>
        </p:spPr>
        <p:txBody>
          <a:bodyPr/>
          <a:lstStyle/>
          <a:p>
            <a:r>
              <a:rPr lang="fr-BE" dirty="0" err="1">
                <a:latin typeface="Arial"/>
                <a:cs typeface="Arial"/>
              </a:rPr>
              <a:t>Gemeenteraad</a:t>
            </a:r>
            <a:r>
              <a:rPr lang="fr-BE" dirty="0">
                <a:latin typeface="Arial"/>
                <a:cs typeface="Arial"/>
              </a:rPr>
              <a:t> 11 </a:t>
            </a:r>
            <a:r>
              <a:rPr lang="fr-BE" dirty="0" err="1">
                <a:latin typeface="Arial"/>
                <a:cs typeface="Arial"/>
              </a:rPr>
              <a:t>februari</a:t>
            </a:r>
            <a:r>
              <a:rPr lang="fr-BE" dirty="0">
                <a:latin typeface="Arial"/>
                <a:cs typeface="Arial"/>
              </a:rPr>
              <a:t> 2021</a:t>
            </a:r>
            <a:endParaRPr lang="fr-BE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BB4197-68A3-4805-8E58-B52CDBD40310}"/>
              </a:ext>
            </a:extLst>
          </p:cNvPr>
          <p:cNvSpPr txBox="1"/>
          <p:nvPr/>
        </p:nvSpPr>
        <p:spPr>
          <a:xfrm>
            <a:off x="97655" y="6010183"/>
            <a:ext cx="6738152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BE" sz="1200" dirty="0"/>
              <a:t>18h00 – Gemeenteraad Anzegem 20210211</a:t>
            </a:r>
          </a:p>
        </p:txBody>
      </p:sp>
    </p:spTree>
    <p:extLst>
      <p:ext uri="{BB962C8B-B14F-4D97-AF65-F5344CB8AC3E}">
        <p14:creationId xmlns:p14="http://schemas.microsoft.com/office/powerpoint/2010/main" val="194467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8BEF68-C56C-4334-B291-FB60296DA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Vraag</a:t>
            </a:r>
            <a:r>
              <a:rPr lang="fr-BE" dirty="0"/>
              <a:t> 1 – CORONA-INBREUKEN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9E6285-0C92-40FA-BA51-484FFA7CF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885" y="1510783"/>
            <a:ext cx="11910134" cy="51208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BE" sz="1800" i="1" dirty="0">
                <a:solidFill>
                  <a:srgbClr val="33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nl-BE" sz="1800" i="1" dirty="0" err="1">
                <a:solidFill>
                  <a:srgbClr val="33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GRlid</a:t>
            </a:r>
            <a:r>
              <a:rPr lang="nl-BE" sz="1800" i="1" dirty="0">
                <a:solidFill>
                  <a:srgbClr val="33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K</a:t>
            </a:r>
            <a:r>
              <a:rPr lang="nl-BE" sz="1800" i="1" dirty="0">
                <a:solidFill>
                  <a:srgbClr val="33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ik van de korpschef een overzicht krijgen hoeveel overtredingen in 2020 in Anzegem zijn vastgelegd van de </a:t>
            </a:r>
            <a:r>
              <a:rPr lang="nl-BE" sz="1800" i="1" dirty="0" err="1">
                <a:solidFill>
                  <a:srgbClr val="33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covid</a:t>
            </a:r>
            <a:r>
              <a:rPr lang="nl-BE" sz="1800" i="1" dirty="0">
                <a:solidFill>
                  <a:srgbClr val="33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-regels en welke regels dan exact werden overtreden.”</a:t>
            </a:r>
            <a:endParaRPr lang="nl-BE" sz="1800" i="1" dirty="0">
              <a:solidFill>
                <a:srgbClr val="33339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BE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Actualisatie van de cijfers 20210207. Hoofdzakelijk samenscholingsverbod en een aantal inzake verplaatsingsverbod.</a:t>
            </a:r>
          </a:p>
          <a:p>
            <a:endParaRPr lang="nl-BE" sz="1800" i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sz="1800" dirty="0"/>
          </a:p>
          <a:p>
            <a:endParaRPr lang="nl-BE" sz="1800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A2FF3DE-5DC2-4FAF-BBFB-8AE417038B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3023" y="2728182"/>
            <a:ext cx="5060119" cy="3907875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956455E0-474E-4A36-BAA6-4BA99200F7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247" y="2723744"/>
            <a:ext cx="5060119" cy="3907875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2E8DFA70-5B6C-4E7C-948D-F3BBE3AA885C}"/>
              </a:ext>
            </a:extLst>
          </p:cNvPr>
          <p:cNvSpPr txBox="1"/>
          <p:nvPr/>
        </p:nvSpPr>
        <p:spPr>
          <a:xfrm>
            <a:off x="4228882" y="2728182"/>
            <a:ext cx="2343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2020: 598</a:t>
            </a:r>
          </a:p>
          <a:p>
            <a:r>
              <a:rPr lang="nl-NL" dirty="0">
                <a:solidFill>
                  <a:srgbClr val="FF0000"/>
                </a:solidFill>
              </a:rPr>
              <a:t>2021: 47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12361266-FBFE-4453-86E8-1B8A3649B1A5}"/>
              </a:ext>
            </a:extLst>
          </p:cNvPr>
          <p:cNvSpPr txBox="1"/>
          <p:nvPr/>
        </p:nvSpPr>
        <p:spPr>
          <a:xfrm>
            <a:off x="10723485" y="2728182"/>
            <a:ext cx="2343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2020: 53</a:t>
            </a:r>
          </a:p>
          <a:p>
            <a:r>
              <a:rPr lang="nl-NL" dirty="0">
                <a:solidFill>
                  <a:srgbClr val="FF0000"/>
                </a:solidFill>
              </a:rPr>
              <a:t>2021: 6</a:t>
            </a:r>
            <a:endParaRPr lang="nl-B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522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8BEF68-C56C-4334-B291-FB60296DA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err="1"/>
              <a:t>Vraag</a:t>
            </a:r>
            <a:r>
              <a:rPr lang="fr-BE" dirty="0"/>
              <a:t> 2: RETRIBUTIE VOOR PARKEREN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9E6285-0C92-40FA-BA51-484FFA7CF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885" y="1510783"/>
            <a:ext cx="11910134" cy="51208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BE" sz="1800" i="1" dirty="0">
                <a:solidFill>
                  <a:srgbClr val="33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nl-BE" sz="1800" i="1" dirty="0" err="1">
                <a:solidFill>
                  <a:srgbClr val="33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GRlid</a:t>
            </a:r>
            <a:r>
              <a:rPr lang="nl-BE" sz="1800" i="1" dirty="0">
                <a:solidFill>
                  <a:srgbClr val="33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“</a:t>
            </a:r>
            <a:r>
              <a:rPr lang="nl-BE" sz="1800" i="1" dirty="0">
                <a:solidFill>
                  <a:srgbClr val="33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16-12-2020 werd in de GR overgegaan tot het aanstellen van een </a:t>
            </a:r>
            <a:r>
              <a:rPr lang="nl-BE" sz="1800" i="1" dirty="0" err="1">
                <a:solidFill>
                  <a:srgbClr val="33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vaststeller</a:t>
            </a:r>
            <a:r>
              <a:rPr lang="nl-BE" sz="1800" i="1" dirty="0">
                <a:solidFill>
                  <a:srgbClr val="33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(administratief medewerker) zoals voorzien in het gemeentelijk retributiereglement voor parkeren op de openbare weg.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1800" i="1" dirty="0">
                <a:solidFill>
                  <a:srgbClr val="33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Betekent dit dat de Politie geen bevoegdheid meer heeft om dergelijke overtredingen vast te stellen?”</a:t>
            </a:r>
          </a:p>
          <a:p>
            <a:endParaRPr lang="nl-BE" sz="18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BE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Antwoord:</a:t>
            </a:r>
          </a:p>
          <a:p>
            <a:r>
              <a:rPr lang="nl-B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Blauwe zone / betalend parkeren / shop &amp; go zones </a:t>
            </a:r>
          </a:p>
          <a:p>
            <a:r>
              <a:rPr lang="nl-B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GEDEPENALISEERD! RETRIBUTIE = BELASTING (dit is geen GAS)</a:t>
            </a:r>
          </a:p>
          <a:p>
            <a:endParaRPr lang="nl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B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Alles wat met een tijdsbepaling te maken heeft, is retributie (belasting) – </a:t>
            </a:r>
            <a:r>
              <a:rPr lang="nl-B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geen bevoegdheid voor politie</a:t>
            </a:r>
            <a:r>
              <a:rPr lang="nl-B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!!</a:t>
            </a:r>
          </a:p>
          <a:p>
            <a:r>
              <a:rPr lang="nl-B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Beperkte parkeertijd is uit GAS gelicht en via retributie.</a:t>
            </a:r>
          </a:p>
          <a:p>
            <a:endParaRPr lang="nl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sz="1800" dirty="0"/>
          </a:p>
          <a:p>
            <a:endParaRPr lang="nl-BE" sz="1800" dirty="0"/>
          </a:p>
        </p:txBody>
      </p:sp>
    </p:spTree>
    <p:extLst>
      <p:ext uri="{BB962C8B-B14F-4D97-AF65-F5344CB8AC3E}">
        <p14:creationId xmlns:p14="http://schemas.microsoft.com/office/powerpoint/2010/main" val="849275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8BEF68-C56C-4334-B291-FB60296DA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Vraag</a:t>
            </a:r>
            <a:r>
              <a:rPr lang="fr-BE" dirty="0"/>
              <a:t> 3: FIETSDIEFSTALLEN STATION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9E6285-0C92-40FA-BA51-484FFA7CF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885" y="1510783"/>
            <a:ext cx="11910134" cy="51208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BE" sz="1800" i="1" dirty="0">
                <a:solidFill>
                  <a:srgbClr val="33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nl-BE" sz="1800" i="1" dirty="0" err="1">
                <a:solidFill>
                  <a:srgbClr val="33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GRlid</a:t>
            </a:r>
            <a:r>
              <a:rPr lang="nl-BE" sz="1800" i="1" dirty="0">
                <a:solidFill>
                  <a:srgbClr val="33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nl-BE" sz="1800" i="1" dirty="0">
                <a:solidFill>
                  <a:srgbClr val="33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kan er gedaan worden aan de vele fietsdiefstallen die gebeuren aan de stations van Anzegem en </a:t>
            </a:r>
            <a:r>
              <a:rPr lang="nl-BE" sz="1800" i="1" dirty="0" err="1">
                <a:solidFill>
                  <a:srgbClr val="33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Vichte</a:t>
            </a:r>
            <a:r>
              <a:rPr lang="nl-BE" sz="1800" i="1" dirty="0">
                <a:solidFill>
                  <a:srgbClr val="33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endParaRPr lang="nl-BE" sz="1800" b="1" i="1" u="sng" dirty="0">
              <a:solidFill>
                <a:srgbClr val="33339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BE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Antwoord:</a:t>
            </a:r>
          </a:p>
          <a:p>
            <a:endParaRPr lang="nl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 fietsdiefstallen op grondgebied van Anzegem in 2020 tegenover 12 in 2019. Meer dan de helft in 2020 ter hoogte van de fietsstallingen in de </a:t>
            </a:r>
            <a:r>
              <a:rPr lang="nl-B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Beukenhofstraat</a:t>
            </a:r>
            <a:r>
              <a:rPr lang="nl-B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(stationsomgeving </a:t>
            </a:r>
            <a:r>
              <a:rPr lang="nl-B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Vichte</a:t>
            </a:r>
            <a:r>
              <a:rPr lang="nl-B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en de stationsomgeving van Anzegem.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l-B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2019: 1 fietsdiefstal station </a:t>
            </a:r>
            <a:r>
              <a:rPr lang="nl-BE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Vichte</a:t>
            </a:r>
            <a:r>
              <a:rPr lang="nl-B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2 fietsdiefstallen station Anzegem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l-B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2020: 6 fietsdiefstallen station </a:t>
            </a:r>
            <a:r>
              <a:rPr lang="nl-BE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Vichte</a:t>
            </a:r>
            <a:r>
              <a:rPr lang="nl-B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5 fietsdiefstallen station Anzegem</a:t>
            </a:r>
          </a:p>
          <a:p>
            <a:r>
              <a:rPr lang="nl-BE" sz="1800" dirty="0"/>
              <a:t>- </a:t>
            </a:r>
            <a:r>
              <a:rPr lang="nl-BE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Bevoegdheid NMBS inzake camera’s en dergelijke / absolute cijfers blijven laag</a:t>
            </a:r>
          </a:p>
        </p:txBody>
      </p:sp>
    </p:spTree>
    <p:extLst>
      <p:ext uri="{BB962C8B-B14F-4D97-AF65-F5344CB8AC3E}">
        <p14:creationId xmlns:p14="http://schemas.microsoft.com/office/powerpoint/2010/main" val="1395837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8BEF68-C56C-4334-B291-FB60296DA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474" y="116114"/>
            <a:ext cx="11025326" cy="986972"/>
          </a:xfrm>
        </p:spPr>
        <p:txBody>
          <a:bodyPr>
            <a:normAutofit fontScale="90000"/>
          </a:bodyPr>
          <a:lstStyle/>
          <a:p>
            <a:r>
              <a:rPr lang="fr-BE" dirty="0" err="1"/>
              <a:t>Vraag</a:t>
            </a:r>
            <a:r>
              <a:rPr lang="fr-BE" dirty="0"/>
              <a:t> 4: MAATREGELEN IHKV FACTCHECKS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9E6285-0C92-40FA-BA51-484FFA7CF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885" y="1510783"/>
            <a:ext cx="11910134" cy="51208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BE" sz="1800" i="1" dirty="0">
                <a:solidFill>
                  <a:srgbClr val="33339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nl-BE" sz="1800" i="1" dirty="0" err="1">
                <a:solidFill>
                  <a:srgbClr val="33339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Grlid</a:t>
            </a:r>
            <a:r>
              <a:rPr lang="nl-BE" sz="1800" i="1" dirty="0">
                <a:solidFill>
                  <a:srgbClr val="33339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: Welke maatregelen neemt de politiezone om incidenten te voorkomen zoals getoond op </a:t>
            </a:r>
            <a:r>
              <a:rPr lang="nl-BE" sz="1800" i="1" dirty="0" err="1">
                <a:solidFill>
                  <a:srgbClr val="33339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Factchecks</a:t>
            </a:r>
            <a:r>
              <a:rPr lang="nl-BE" sz="1800" i="1" dirty="0">
                <a:solidFill>
                  <a:srgbClr val="33339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m.b.t. eventuele diefstal door personeelsleden van de politie</a:t>
            </a:r>
          </a:p>
          <a:p>
            <a:endParaRPr lang="nl-BE" sz="1800" i="1" dirty="0">
              <a:solidFill>
                <a:srgbClr val="333399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1800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Antw</a:t>
            </a:r>
            <a:r>
              <a:rPr lang="nl-BE" sz="18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B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BE" sz="1800" b="1" i="1" u="sng" dirty="0">
              <a:solidFill>
                <a:srgbClr val="33339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891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dirty="0" err="1">
                <a:latin typeface="Arial"/>
                <a:cs typeface="Arial"/>
              </a:rPr>
              <a:t>Panoreportage</a:t>
            </a:r>
            <a:r>
              <a:rPr lang="nl-BE" sz="2800" dirty="0">
                <a:latin typeface="Arial"/>
                <a:cs typeface="Arial"/>
              </a:rPr>
              <a:t> gevonden portefeuille</a:t>
            </a:r>
            <a:endParaRPr lang="nl-BE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nl-BE" dirty="0"/>
              <a:t>Programma PANO  9 dec 2020: </a:t>
            </a:r>
            <a:endParaRPr lang="en-US" dirty="0"/>
          </a:p>
          <a:p>
            <a:r>
              <a:rPr lang="nl-BE" dirty="0">
                <a:ea typeface="+mn-lt"/>
                <a:cs typeface="+mn-lt"/>
                <a:hlinkClick r:id="rId3"/>
              </a:rPr>
              <a:t>https://www.vrt.be/vrtnws/nl/2020/12/08/factcheckers-test-met-verloren-portefeuilles/</a:t>
            </a:r>
            <a:endParaRPr lang="nl-BE" dirty="0"/>
          </a:p>
          <a:p>
            <a:endParaRPr lang="nl-BE" dirty="0">
              <a:cs typeface="Calibri"/>
            </a:endParaRPr>
          </a:p>
          <a:p>
            <a:r>
              <a:rPr lang="nl-BE" dirty="0"/>
              <a:t>gevonden portefeuille wordt aan onthaal </a:t>
            </a:r>
            <a:r>
              <a:rPr lang="nl-BE" dirty="0" err="1"/>
              <a:t>Pz</a:t>
            </a:r>
            <a:r>
              <a:rPr lang="nl-BE" dirty="0"/>
              <a:t> Mira afgegeven, een ID-kaart of ander gegevens die leiden naar ID eigenaar ontbreken, wel bevat ze stickers </a:t>
            </a:r>
            <a:r>
              <a:rPr lang="nl-BE" dirty="0" err="1"/>
              <a:t>fun</a:t>
            </a:r>
            <a:r>
              <a:rPr lang="nl-BE" dirty="0"/>
              <a:t> en 90 euro</a:t>
            </a:r>
            <a:endParaRPr lang="nl-BE" dirty="0">
              <a:cs typeface="Calibri"/>
            </a:endParaRPr>
          </a:p>
          <a:p>
            <a:endParaRPr lang="nl-BE" dirty="0"/>
          </a:p>
          <a:p>
            <a:r>
              <a:rPr lang="nl-BE" dirty="0"/>
              <a:t>Na enkele dagen biedt medewerker zich aan op onthaal met vraag of hier portefeuille werd afgegeven met mededeling van </a:t>
            </a:r>
            <a:r>
              <a:rPr lang="nl-BE" dirty="0" err="1"/>
              <a:t>fun</a:t>
            </a:r>
            <a:r>
              <a:rPr lang="nl-BE" dirty="0"/>
              <a:t> stickers en 90 euro,  Portefeuille kan niet gerecupereerd worden, ook niet enkele weken later als programmamakers opnieuw telefonisch informeren</a:t>
            </a:r>
          </a:p>
          <a:p>
            <a:endParaRPr lang="nl-BE" dirty="0"/>
          </a:p>
          <a:p>
            <a:r>
              <a:rPr lang="nl-BE" dirty="0"/>
              <a:t>Twee weken voor uitzending krijgt KC mail met hun bevindingen</a:t>
            </a:r>
          </a:p>
          <a:p>
            <a:r>
              <a:rPr lang="nl-BE" dirty="0"/>
              <a:t>Portefeuille wordt onmiddellijk door diensthoofd Interventie teruggevonden met inhoud (met overeenstemmende serienummers)</a:t>
            </a:r>
          </a:p>
        </p:txBody>
      </p:sp>
    </p:spTree>
    <p:extLst>
      <p:ext uri="{BB962C8B-B14F-4D97-AF65-F5344CB8AC3E}">
        <p14:creationId xmlns:p14="http://schemas.microsoft.com/office/powerpoint/2010/main" val="3825780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Oorzaken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nl-BE" dirty="0"/>
              <a:t>Tot 2 maal toe geen reguliere medewerker onthaal:</a:t>
            </a:r>
            <a:endParaRPr lang="en-US" dirty="0"/>
          </a:p>
          <a:p>
            <a:pPr marL="457200" indent="-457200">
              <a:buChar char="•"/>
            </a:pPr>
            <a:r>
              <a:rPr lang="nl-BE" dirty="0"/>
              <a:t>vervanger </a:t>
            </a:r>
            <a:r>
              <a:rPr lang="nl-BE" dirty="0" err="1"/>
              <a:t>calog</a:t>
            </a:r>
            <a:r>
              <a:rPr lang="nl-BE" dirty="0"/>
              <a:t> aan onthaal, </a:t>
            </a:r>
          </a:p>
          <a:p>
            <a:pPr marL="457200" indent="-457200">
              <a:buChar char="•"/>
            </a:pPr>
            <a:r>
              <a:rPr lang="nl-BE" dirty="0"/>
              <a:t>Onthaalbediende bezet, </a:t>
            </a:r>
            <a:r>
              <a:rPr lang="nl-BE" dirty="0" err="1"/>
              <a:t>inp</a:t>
            </a:r>
            <a:r>
              <a:rPr lang="nl-BE" dirty="0"/>
              <a:t> aangifte staat slachtoffer te woord </a:t>
            </a:r>
            <a:endParaRPr lang="nl-BE" dirty="0">
              <a:cs typeface="Calibri"/>
            </a:endParaRPr>
          </a:p>
          <a:p>
            <a:pPr marL="457200" indent="-457200">
              <a:buChar char="•"/>
            </a:pPr>
            <a:endParaRPr lang="nl-BE" dirty="0"/>
          </a:p>
          <a:p>
            <a:r>
              <a:rPr lang="nl-BE" dirty="0"/>
              <a:t>Blijkt: interne registratieprocedure en bewaring gevolgd bij afgifte maar niet gekend voor alle medewerkers;</a:t>
            </a:r>
          </a:p>
          <a:p>
            <a:r>
              <a:rPr lang="nl-BE" dirty="0"/>
              <a:t>Verouderde software ISLP </a:t>
            </a:r>
          </a:p>
          <a:p>
            <a:r>
              <a:rPr lang="nl-BE" dirty="0"/>
              <a:t>Toegang tot kluis beperkt</a:t>
            </a:r>
          </a:p>
          <a:p>
            <a:r>
              <a:rPr lang="nl-BE" dirty="0"/>
              <a:t>Onwetendheid en onachtzaamheid bij medewerker</a:t>
            </a:r>
          </a:p>
          <a:p>
            <a:r>
              <a:rPr lang="nl-BE" dirty="0"/>
              <a:t>Geen verder intern onderzoek: verantwoordelijkheid KC</a:t>
            </a:r>
          </a:p>
        </p:txBody>
      </p:sp>
    </p:spTree>
    <p:extLst>
      <p:ext uri="{BB962C8B-B14F-4D97-AF65-F5344CB8AC3E}">
        <p14:creationId xmlns:p14="http://schemas.microsoft.com/office/powerpoint/2010/main" val="3398579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161" y="1103086"/>
            <a:ext cx="10882313" cy="640530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Oplossingen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BE" dirty="0"/>
              <a:t>1. Nieuwe interne procedure via SP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4248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Oplossingen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BE" dirty="0"/>
              <a:t>2. Uitbreiding onthaalpoule naar 4 FTE</a:t>
            </a:r>
            <a:endParaRPr lang="nl-BE" dirty="0">
              <a:cs typeface="Calibri"/>
            </a:endParaRPr>
          </a:p>
          <a:p>
            <a:pPr lvl="1"/>
            <a:r>
              <a:rPr lang="nl-BE" sz="2000" dirty="0">
                <a:cs typeface="Calibri"/>
              </a:rPr>
              <a:t>Bemannen onthaal</a:t>
            </a:r>
            <a:endParaRPr lang="nl-BE" dirty="0">
              <a:cs typeface="Calibri"/>
            </a:endParaRPr>
          </a:p>
          <a:p>
            <a:pPr lvl="1"/>
            <a:r>
              <a:rPr lang="nl-BE" sz="2000" dirty="0"/>
              <a:t>Beheer vergaderzalen</a:t>
            </a:r>
          </a:p>
          <a:p>
            <a:pPr lvl="1"/>
            <a:r>
              <a:rPr lang="nl-BE" sz="2000" dirty="0">
                <a:cs typeface="Calibri"/>
              </a:rPr>
              <a:t>Ondersteuning interventie/onthaal/</a:t>
            </a:r>
            <a:r>
              <a:rPr lang="nl-BE" sz="2000" dirty="0" err="1">
                <a:cs typeface="Calibri"/>
              </a:rPr>
              <a:t>celbewaking</a:t>
            </a:r>
          </a:p>
          <a:p>
            <a:pPr lvl="1"/>
            <a:r>
              <a:rPr lang="nl-BE" sz="2000" dirty="0">
                <a:cs typeface="Calibri"/>
              </a:rPr>
              <a:t>2e werkstroom</a:t>
            </a:r>
            <a:endParaRPr lang="nl-BE" sz="2000" dirty="0"/>
          </a:p>
          <a:p>
            <a:r>
              <a:rPr lang="nl-BE" dirty="0"/>
              <a:t>3. bijstand onthaal/aangiftes uitbreiden</a:t>
            </a:r>
            <a:endParaRPr lang="nl-BE" dirty="0">
              <a:cs typeface="Calibri"/>
            </a:endParaRPr>
          </a:p>
          <a:p>
            <a:pPr lvl="1"/>
            <a:r>
              <a:rPr lang="nl-BE" dirty="0"/>
              <a:t>0730 tot 1930 </a:t>
            </a:r>
            <a:r>
              <a:rPr lang="nl-BE" dirty="0" err="1"/>
              <a:t>hr</a:t>
            </a:r>
            <a:endParaRPr lang="nl-BE" dirty="0" err="1">
              <a:cs typeface="Calibri"/>
            </a:endParaRPr>
          </a:p>
          <a:p>
            <a:pPr lvl="1"/>
            <a:r>
              <a:rPr lang="nl-BE" dirty="0"/>
              <a:t>2 shiften van 0736 </a:t>
            </a:r>
            <a:r>
              <a:rPr lang="nl-BE" dirty="0" err="1"/>
              <a:t>hr</a:t>
            </a:r>
            <a:endParaRPr lang="nl-BE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7698892"/>
      </p:ext>
    </p:extLst>
  </p:cSld>
  <p:clrMapOvr>
    <a:masterClrMapping/>
  </p:clrMapOvr>
</p:sld>
</file>

<file path=ppt/theme/theme1.xml><?xml version="1.0" encoding="utf-8"?>
<a:theme xmlns:a="http://schemas.openxmlformats.org/drawingml/2006/main" name="POLFED">
  <a:themeElements>
    <a:clrScheme name="LOKPOL">
      <a:dk1>
        <a:sysClr val="windowText" lastClr="000000"/>
      </a:dk1>
      <a:lt1>
        <a:sysClr val="window" lastClr="FFFFFF"/>
      </a:lt1>
      <a:dk2>
        <a:srgbClr val="333399"/>
      </a:dk2>
      <a:lt2>
        <a:srgbClr val="E7E6E6"/>
      </a:lt2>
      <a:accent1>
        <a:srgbClr val="333399"/>
      </a:accent1>
      <a:accent2>
        <a:srgbClr val="99CCCC"/>
      </a:accent2>
      <a:accent3>
        <a:srgbClr val="A5A5A5"/>
      </a:accent3>
      <a:accent4>
        <a:srgbClr val="FFC000"/>
      </a:accent4>
      <a:accent5>
        <a:srgbClr val="CC6600"/>
      </a:accent5>
      <a:accent6>
        <a:srgbClr val="70AD47"/>
      </a:accent6>
      <a:hlink>
        <a:srgbClr val="99CCCC"/>
      </a:hlink>
      <a:folHlink>
        <a:srgbClr val="954F72"/>
      </a:folHlink>
    </a:clrScheme>
    <a:fontScheme name="PolFed">
      <a:majorFont>
        <a:latin typeface="Aria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LFED" id="{28197795-4C70-4600-934B-8967D5424BD3}" vid="{D8F83718-A176-4D92-8BAA-B69D70F45E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E9B19E75E1A749913968F378ED7A34" ma:contentTypeVersion="12" ma:contentTypeDescription="Create a new document." ma:contentTypeScope="" ma:versionID="78fb1a6cba7b18f599887930392fff1f">
  <xsd:schema xmlns:xsd="http://www.w3.org/2001/XMLSchema" xmlns:xs="http://www.w3.org/2001/XMLSchema" xmlns:p="http://schemas.microsoft.com/office/2006/metadata/properties" xmlns:ns3="a2f4531f-d447-4074-8c21-753dc0ddce9c" xmlns:ns4="dbf30e80-6681-4c08-91e3-15208ea82bf1" targetNamespace="http://schemas.microsoft.com/office/2006/metadata/properties" ma:root="true" ma:fieldsID="be38bccc28976863db23895fde83ad63" ns3:_="" ns4:_="">
    <xsd:import namespace="a2f4531f-d447-4074-8c21-753dc0ddce9c"/>
    <xsd:import namespace="dbf30e80-6681-4c08-91e3-15208ea82bf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Categorie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f4531f-d447-4074-8c21-753dc0ddce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f30e80-6681-4c08-91e3-15208ea82b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Categorie" ma:index="13" nillable="true" ma:displayName="Categorie" ma:default="Beeldvorming" ma:description="Categorie of domein van het document" ma:format="Dropdown" ma:internalName="Categorie">
      <xsd:simpleType>
        <xsd:restriction base="dms:Choice">
          <xsd:enumeration value="Wetgeving"/>
          <xsd:enumeration value="Interne processen en procedures"/>
          <xsd:enumeration value="Beeldvorming"/>
          <xsd:enumeration value="Algemeen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ie xmlns="dbf30e80-6681-4c08-91e3-15208ea82bf1">Beeldvorming</Categorie>
  </documentManagement>
</p:properties>
</file>

<file path=customXml/itemProps1.xml><?xml version="1.0" encoding="utf-8"?>
<ds:datastoreItem xmlns:ds="http://schemas.openxmlformats.org/officeDocument/2006/customXml" ds:itemID="{B7CFE4BD-5B75-436B-A3DF-480FBFFA69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f4531f-d447-4074-8c21-753dc0ddce9c"/>
    <ds:schemaRef ds:uri="dbf30e80-6681-4c08-91e3-15208ea82b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FD1F0A-AD9A-4851-9DB7-1F5696E75C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490DDC-5904-4F0F-856A-45849A43685E}">
  <ds:schemaRefs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dbf30e80-6681-4c08-91e3-15208ea82bf1"/>
    <ds:schemaRef ds:uri="a2f4531f-d447-4074-8c21-753dc0ddce9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POLFED</Template>
  <TotalTime>457</TotalTime>
  <Words>547</Words>
  <Application>Microsoft Office PowerPoint</Application>
  <PresentationFormat>Breedbeeld</PresentationFormat>
  <Paragraphs>75</Paragraphs>
  <Slides>9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POLFED</vt:lpstr>
      <vt:lpstr>Gemeenteraad 11 februari 2021</vt:lpstr>
      <vt:lpstr>Vraag 1 – CORONA-INBREUKEN</vt:lpstr>
      <vt:lpstr>Vraag 2: RETRIBUTIE VOOR PARKEREN</vt:lpstr>
      <vt:lpstr>Vraag 3: FIETSDIEFSTALLEN STATION</vt:lpstr>
      <vt:lpstr>Vraag 4: MAATREGELEN IHKV FACTCHECKS</vt:lpstr>
      <vt:lpstr>Panoreportage gevonden portefeuille</vt:lpstr>
      <vt:lpstr>Oorzaken</vt:lpstr>
      <vt:lpstr>Oplossingen</vt:lpstr>
      <vt:lpstr>Oplossingen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Lokale Politie - Diaontwerp - Officiële template - Intern - Visuele Identiteit - Template PowerPoint - NL</dc:title>
  <dc:creator>Vandelannoote Nel</dc:creator>
  <cp:lastModifiedBy>Pauline Everaert</cp:lastModifiedBy>
  <cp:revision>591</cp:revision>
  <cp:lastPrinted>2020-11-20T10:12:31Z</cp:lastPrinted>
  <dcterms:created xsi:type="dcterms:W3CDTF">2017-06-12T12:50:22Z</dcterms:created>
  <dcterms:modified xsi:type="dcterms:W3CDTF">2021-02-11T16:04:44Z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0x01010095E9B19E75E1A749913968F378ED7A34</vt:lpwstr>
  </property>
  <property fmtid="{D5CDD505-2E9C-101B-9397-08002B2CF9AE}" pid="3" name="POL_DMS_Theme">
    <vt:lpwstr>16;#Communication|bbed7158-3a08-4d1d-a1f9-a7e1ba99e963</vt:lpwstr>
  </property>
  <property fmtid="{D5CDD505-2E9C-101B-9397-08002B2CF9AE}" pid="4" name="POL_DMS_Publisher">
    <vt:lpwstr>2;#CGC|fa7e9a81-30db-4e36-bdde-02329c4af50e</vt:lpwstr>
  </property>
  <property fmtid="{D5CDD505-2E9C-101B-9397-08002B2CF9AE}" pid="5" name="POL_DMS_TypeDailyDoc">
    <vt:lpwstr>21;#None|33b8ccf9-dd74-4c91-a177-cd96f135ad20</vt:lpwstr>
  </property>
  <property fmtid="{D5CDD505-2E9C-101B-9397-08002B2CF9AE}" pid="6" name="POL_DMS_Coverage">
    <vt:lpwstr>1;#Belgique|61daf74a-b2d8-49c3-ab6c-e8082cd1faa5</vt:lpwstr>
  </property>
  <property fmtid="{D5CDD505-2E9C-101B-9397-08002B2CF9AE}" pid="7" name="POL_DMS_Language">
    <vt:lpwstr>12;#Dutch|25b5a017-8073-41ca-bcc0-fa61ecb6135e</vt:lpwstr>
  </property>
  <property fmtid="{D5CDD505-2E9C-101B-9397-08002B2CF9AE}" pid="8" name="POL_DMS_SecurityLevel">
    <vt:lpwstr>3;#Internal|abf1c6dc-366a-4051-9e53-8cc3084f020b</vt:lpwstr>
  </property>
  <property fmtid="{D5CDD505-2E9C-101B-9397-08002B2CF9AE}" pid="9" name="POL_DMS_Status">
    <vt:lpwstr/>
  </property>
</Properties>
</file>